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3" r:id="rId7"/>
    <p:sldId id="265" r:id="rId8"/>
    <p:sldId id="264" r:id="rId9"/>
    <p:sldId id="266" r:id="rId10"/>
    <p:sldId id="267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itchFamily="2" charset="0"/>
      <p:regular r:id="rId17"/>
      <p:bold r:id="rId18"/>
      <p:italic r:id="rId19"/>
      <p:boldItalic r:id="rId20"/>
    </p:embeddedFont>
    <p:embeddedFont>
      <p:font typeface="Montserrat Classic" pitchFamily="2" charset="0"/>
      <p:regular r:id="rId21"/>
    </p:embeddedFont>
    <p:embeddedFont>
      <p:font typeface="Montserrat Classic Bold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 autoAdjust="0"/>
    <p:restoredTop sz="87559" autoAdjust="0"/>
  </p:normalViewPr>
  <p:slideViewPr>
    <p:cSldViewPr>
      <p:cViewPr varScale="1">
        <p:scale>
          <a:sx n="43" d="100"/>
          <a:sy n="43" d="100"/>
        </p:scale>
        <p:origin x="288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font" Target="fonts/font6.fntdata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font" Target="fonts/font9.fntdata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font" Target="fonts/font5.fntdata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font" Target="fonts/font8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23" Type="http://schemas.openxmlformats.org/officeDocument/2006/relationships/font" Target="fonts/font11.fntdata" /><Relationship Id="rId10" Type="http://schemas.openxmlformats.org/officeDocument/2006/relationships/slide" Target="slides/slide9.xml" /><Relationship Id="rId19" Type="http://schemas.openxmlformats.org/officeDocument/2006/relationships/font" Target="fonts/font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Relationship Id="rId22" Type="http://schemas.openxmlformats.org/officeDocument/2006/relationships/font" Target="fonts/font10.fntdata" /><Relationship Id="rId27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91765EF-D31C-4DA8-BA6D-C38A72A8C494}" type="datetimeFigureOut">
              <a:rPr lang="he-IL" smtClean="0"/>
              <a:t>י"ב/אלול/תשפ"ג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54072A1-9926-4A08-9F11-AE1A593AF56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2746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Our platform takes the relevant parameters and builds a personal profile for each user.</a:t>
            </a:r>
          </a:p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200" dirty="0"/>
              <a:t>With LetsGo travelers 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from all around the world </a:t>
            </a:r>
            <a:r>
              <a:rPr lang="en-US" sz="1200" dirty="0"/>
              <a:t>will be 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able to meet new people and </a:t>
            </a:r>
            <a:r>
              <a:rPr lang="en-US" sz="1200" dirty="0"/>
              <a:t>explore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 fascinating places together.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72A1-9926-4A08-9F11-AE1A593AF56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596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72A1-9926-4A08-9F11-AE1A593AF567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201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7AD8-D52F-46F9-8EF9-9B3ECA26D63F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B60E-3779-42C3-9A4A-723802F39283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CE85-5713-4824-9BDD-78C51F4FF566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653-8F78-4C6B-BBCF-B9AF7DBFC61D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E6D7-90C6-4266-B282-D389DE74CD21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3A6D-76AD-4C52-89F9-FDF7451C7574}" type="datetime1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067A-4437-4D4B-90D4-0BCE7C9D8430}" type="datetime1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7FF6E-5EF1-42AA-B92E-D8159A95C0B6}" type="datetime1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E0EB-8A2F-44DA-AA0F-F36BA1E25364}" type="datetime1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DEE0C-CD36-438E-8E46-BBC2C9A2D13D}" type="datetime1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7F995-C2E7-4AD9-AB38-779825917B2D}" type="datetime1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5FEC3-4249-4417-8D76-F64EA35B5958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10" Type="http://schemas.openxmlformats.org/officeDocument/2006/relationships/image" Target="../media/image9.png" /><Relationship Id="rId4" Type="http://schemas.openxmlformats.org/officeDocument/2006/relationships/image" Target="../media/image3.png" /><Relationship Id="rId9" Type="http://schemas.openxmlformats.org/officeDocument/2006/relationships/image" Target="../media/image8.sv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10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.svg" /><Relationship Id="rId5" Type="http://schemas.openxmlformats.org/officeDocument/2006/relationships/image" Target="../media/image5.png" /><Relationship Id="rId4" Type="http://schemas.openxmlformats.org/officeDocument/2006/relationships/image" Target="../media/image4.sv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1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7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5" Type="http://schemas.openxmlformats.org/officeDocument/2006/relationships/image" Target="../media/image2.svg" /><Relationship Id="rId4" Type="http://schemas.openxmlformats.org/officeDocument/2006/relationships/image" Target="../media/image1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3" Type="http://schemas.openxmlformats.org/officeDocument/2006/relationships/image" Target="../media/image2.svg" /><Relationship Id="rId7" Type="http://schemas.openxmlformats.org/officeDocument/2006/relationships/image" Target="../media/image20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png" /><Relationship Id="rId5" Type="http://schemas.openxmlformats.org/officeDocument/2006/relationships/image" Target="../media/image18.svg" /><Relationship Id="rId4" Type="http://schemas.openxmlformats.org/officeDocument/2006/relationships/image" Target="../media/image1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6.png" /><Relationship Id="rId5" Type="http://schemas.openxmlformats.org/officeDocument/2006/relationships/image" Target="../media/image25.svg" /><Relationship Id="rId4" Type="http://schemas.openxmlformats.org/officeDocument/2006/relationships/image" Target="../media/image24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 /><Relationship Id="rId3" Type="http://schemas.openxmlformats.org/officeDocument/2006/relationships/image" Target="../media/image2.svg" /><Relationship Id="rId7" Type="http://schemas.openxmlformats.org/officeDocument/2006/relationships/image" Target="../media/image30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9.png" /><Relationship Id="rId11" Type="http://schemas.openxmlformats.org/officeDocument/2006/relationships/image" Target="../media/image34.svg" /><Relationship Id="rId5" Type="http://schemas.openxmlformats.org/officeDocument/2006/relationships/image" Target="../media/image28.png" /><Relationship Id="rId10" Type="http://schemas.openxmlformats.org/officeDocument/2006/relationships/image" Target="../media/image33.png" /><Relationship Id="rId4" Type="http://schemas.openxmlformats.org/officeDocument/2006/relationships/image" Target="../media/image27.png" /><Relationship Id="rId9" Type="http://schemas.openxmlformats.org/officeDocument/2006/relationships/image" Target="../media/image32.sv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5.png" /><Relationship Id="rId5" Type="http://schemas.openxmlformats.org/officeDocument/2006/relationships/image" Target="../media/image9.png" /><Relationship Id="rId4" Type="http://schemas.openxmlformats.org/officeDocument/2006/relationships/image" Target="../media/image2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6633" y="-5468306"/>
            <a:ext cx="12906806" cy="12906806"/>
          </a:xfrm>
          <a:custGeom>
            <a:avLst/>
            <a:gdLst/>
            <a:ahLst/>
            <a:cxnLst/>
            <a:rect l="l" t="t" r="r" b="b"/>
            <a:pathLst>
              <a:path w="12906806" h="12906806">
                <a:moveTo>
                  <a:pt x="0" y="0"/>
                </a:moveTo>
                <a:lnTo>
                  <a:pt x="12906806" y="0"/>
                </a:lnTo>
                <a:lnTo>
                  <a:pt x="12906806" y="12906807"/>
                </a:lnTo>
                <a:lnTo>
                  <a:pt x="0" y="1290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281574">
            <a:off x="9849516" y="2766381"/>
            <a:ext cx="15975639" cy="12983837"/>
          </a:xfrm>
          <a:custGeom>
            <a:avLst/>
            <a:gdLst/>
            <a:ahLst/>
            <a:cxnLst/>
            <a:rect l="l" t="t" r="r" b="b"/>
            <a:pathLst>
              <a:path w="15975639" h="12983837">
                <a:moveTo>
                  <a:pt x="0" y="0"/>
                </a:moveTo>
                <a:lnTo>
                  <a:pt x="15975638" y="0"/>
                </a:lnTo>
                <a:lnTo>
                  <a:pt x="15975638" y="12983838"/>
                </a:lnTo>
                <a:lnTo>
                  <a:pt x="0" y="1298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4" name="Freeform 4"/>
          <p:cNvSpPr/>
          <p:nvPr/>
        </p:nvSpPr>
        <p:spPr>
          <a:xfrm rot="710408">
            <a:off x="5486400" y="6629736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1" y="7804491"/>
            <a:ext cx="10424703" cy="1703964"/>
          </a:xfrm>
          <a:custGeom>
            <a:avLst/>
            <a:gdLst/>
            <a:ahLst/>
            <a:cxnLst/>
            <a:rect l="l" t="t" r="r" b="b"/>
            <a:pathLst>
              <a:path w="6099525" h="1330805">
                <a:moveTo>
                  <a:pt x="6099525" y="0"/>
                </a:moveTo>
                <a:lnTo>
                  <a:pt x="0" y="0"/>
                </a:lnTo>
                <a:lnTo>
                  <a:pt x="0" y="1330806"/>
                </a:lnTo>
                <a:lnTo>
                  <a:pt x="6099525" y="1330806"/>
                </a:lnTo>
                <a:lnTo>
                  <a:pt x="60995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8" name="TextBox 8"/>
          <p:cNvSpPr txBox="1"/>
          <p:nvPr/>
        </p:nvSpPr>
        <p:spPr>
          <a:xfrm>
            <a:off x="457200" y="8428117"/>
            <a:ext cx="10215828" cy="378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" sz="4000" i="1" dirty="0"/>
              <a:t>Students: Nir Timor, Arad Pe’er, Omer Pessach</a:t>
            </a:r>
            <a:endParaRPr lang="en-US" sz="4000" i="1" dirty="0">
              <a:latin typeface="Montserrat Classic"/>
            </a:endParaRPr>
          </a:p>
        </p:txBody>
      </p:sp>
      <p:pic>
        <p:nvPicPr>
          <p:cNvPr id="11" name="Google Shape;54;p13">
            <a:extLst>
              <a:ext uri="{FF2B5EF4-FFF2-40B4-BE49-F238E27FC236}">
                <a16:creationId xmlns:a16="http://schemas.microsoft.com/office/drawing/2014/main" id="{4E60A761-497B-478B-D910-A4F749A42BC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8200" y="-1292008"/>
            <a:ext cx="11658600" cy="889293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E3D36BBF-0D8C-CD77-3B9E-BB2CD1ABE855}"/>
              </a:ext>
            </a:extLst>
          </p:cNvPr>
          <p:cNvSpPr/>
          <p:nvPr/>
        </p:nvSpPr>
        <p:spPr>
          <a:xfrm flipH="1">
            <a:off x="12039600" y="8343901"/>
            <a:ext cx="6014330" cy="1524000"/>
          </a:xfrm>
          <a:custGeom>
            <a:avLst/>
            <a:gdLst/>
            <a:ahLst/>
            <a:cxnLst/>
            <a:rect l="l" t="t" r="r" b="b"/>
            <a:pathLst>
              <a:path w="6099525" h="1330805">
                <a:moveTo>
                  <a:pt x="6099525" y="0"/>
                </a:moveTo>
                <a:lnTo>
                  <a:pt x="0" y="0"/>
                </a:lnTo>
                <a:lnTo>
                  <a:pt x="0" y="1330806"/>
                </a:lnTo>
                <a:lnTo>
                  <a:pt x="6099525" y="1330806"/>
                </a:lnTo>
                <a:lnTo>
                  <a:pt x="60995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EC778C0-0310-C2B2-640F-7AD49A744E17}"/>
              </a:ext>
            </a:extLst>
          </p:cNvPr>
          <p:cNvSpPr txBox="1"/>
          <p:nvPr/>
        </p:nvSpPr>
        <p:spPr>
          <a:xfrm>
            <a:off x="12381097" y="8654545"/>
            <a:ext cx="6959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i="1" dirty="0"/>
              <a:t>Moderator: Dror Margalit</a:t>
            </a:r>
            <a:endParaRPr lang="he-IL" sz="4000" i="1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BAFF5D4-F1E9-46FF-FEEE-CFD5E6DFE81A}"/>
              </a:ext>
            </a:extLst>
          </p:cNvPr>
          <p:cNvSpPr txBox="1"/>
          <p:nvPr/>
        </p:nvSpPr>
        <p:spPr>
          <a:xfrm>
            <a:off x="8535467" y="9712023"/>
            <a:ext cx="838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1</a:t>
            </a:r>
            <a:endParaRPr lang="he-IL" sz="3200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1BB6936E-24C9-C268-E052-16101B702CA1}"/>
              </a:ext>
            </a:extLst>
          </p:cNvPr>
          <p:cNvSpPr txBox="1"/>
          <p:nvPr/>
        </p:nvSpPr>
        <p:spPr>
          <a:xfrm>
            <a:off x="2645177" y="4308818"/>
            <a:ext cx="5163186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400" i="1" dirty="0">
                <a:solidFill>
                  <a:schemeClr val="bg1"/>
                </a:solidFill>
              </a:rPr>
              <a:t>Project Number: 230202</a:t>
            </a:r>
            <a:endParaRPr lang="he-IL" sz="3400" i="1" dirty="0">
              <a:solidFill>
                <a:schemeClr val="bg1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8ACA9179-138A-AC7F-996D-0894454967E1}"/>
              </a:ext>
            </a:extLst>
          </p:cNvPr>
          <p:cNvSpPr txBox="1"/>
          <p:nvPr/>
        </p:nvSpPr>
        <p:spPr>
          <a:xfrm>
            <a:off x="560570" y="5119302"/>
            <a:ext cx="9089957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1" dirty="0">
                <a:solidFill>
                  <a:srgbClr val="92D050"/>
                </a:solidFill>
              </a:rPr>
              <a:t>Workshop: Entrepreneurship in the Development of Software Products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91458">
            <a:off x="14642159" y="-7232502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291458">
            <a:off x="-11545878" y="2327783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94223" y="1019501"/>
            <a:ext cx="12091998" cy="232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14"/>
              </a:lnSpc>
              <a:spcBef>
                <a:spcPct val="0"/>
              </a:spcBef>
            </a:pPr>
            <a:r>
              <a:rPr lang="en-US" sz="13510" dirty="0">
                <a:solidFill>
                  <a:srgbClr val="000000"/>
                </a:solidFill>
                <a:latin typeface="Montserrat Classic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45450" y="3109797"/>
            <a:ext cx="9971022" cy="308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 dirty="0">
                <a:solidFill>
                  <a:srgbClr val="314FDD"/>
                </a:solidFill>
                <a:latin typeface="Montserrat Classic"/>
              </a:rPr>
              <a:t> FOR WATCHING!</a:t>
            </a:r>
          </a:p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 dirty="0">
                <a:solidFill>
                  <a:srgbClr val="314FDD"/>
                </a:solidFill>
                <a:latin typeface="Montserrat Classic"/>
              </a:rPr>
              <a:t>   Questions?	 </a:t>
            </a:r>
            <a:r>
              <a:rPr lang="en-US" sz="8999" dirty="0">
                <a:solidFill>
                  <a:srgbClr val="314FDD"/>
                </a:solidFill>
                <a:latin typeface="Montserrat Classic"/>
                <a:sym typeface="Wingdings" panose="05000000000000000000" pitchFamily="2" charset="2"/>
              </a:rPr>
              <a:t></a:t>
            </a:r>
            <a:endParaRPr lang="en-US" sz="8999" dirty="0">
              <a:solidFill>
                <a:srgbClr val="314FDD"/>
              </a:solidFill>
              <a:latin typeface="Montserrat Classic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C76AAA4-99FE-CFF5-6411-65CD88711006}"/>
              </a:ext>
            </a:extLst>
          </p:cNvPr>
          <p:cNvSpPr txBox="1"/>
          <p:nvPr/>
        </p:nvSpPr>
        <p:spPr>
          <a:xfrm>
            <a:off x="3505200" y="8105241"/>
            <a:ext cx="1485900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“Life is an adventure best traveled together.”</a:t>
            </a:r>
          </a:p>
          <a:p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2D728EA-D22D-B5F3-619F-C310FF099559}"/>
              </a:ext>
            </a:extLst>
          </p:cNvPr>
          <p:cNvSpPr txBox="1"/>
          <p:nvPr/>
        </p:nvSpPr>
        <p:spPr>
          <a:xfrm>
            <a:off x="14249400" y="9667772"/>
            <a:ext cx="727028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Contact Us - 050-6429853</a:t>
            </a:r>
            <a:endParaRPr lang="he-IL" sz="2800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2B326ED-7A6E-3072-1C53-4A70435661EA}"/>
              </a:ext>
            </a:extLst>
          </p:cNvPr>
          <p:cNvSpPr txBox="1"/>
          <p:nvPr/>
        </p:nvSpPr>
        <p:spPr>
          <a:xfrm>
            <a:off x="8646522" y="9667772"/>
            <a:ext cx="838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10</a:t>
            </a:r>
            <a:endParaRPr lang="he-IL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87700">
            <a:off x="9242186" y="6541992"/>
            <a:ext cx="12426899" cy="10099680"/>
          </a:xfrm>
          <a:custGeom>
            <a:avLst/>
            <a:gdLst/>
            <a:ahLst/>
            <a:cxnLst/>
            <a:rect l="l" t="t" r="r" b="b"/>
            <a:pathLst>
              <a:path w="12426899" h="10099680">
                <a:moveTo>
                  <a:pt x="0" y="0"/>
                </a:moveTo>
                <a:lnTo>
                  <a:pt x="12426899" y="0"/>
                </a:lnTo>
                <a:lnTo>
                  <a:pt x="12426899" y="10099680"/>
                </a:lnTo>
                <a:lnTo>
                  <a:pt x="0" y="100996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-7741802" y="4884762"/>
            <a:ext cx="10762620" cy="8747075"/>
          </a:xfrm>
          <a:custGeom>
            <a:avLst/>
            <a:gdLst/>
            <a:ahLst/>
            <a:cxnLst/>
            <a:rect l="l" t="t" r="r" b="b"/>
            <a:pathLst>
              <a:path w="10762620" h="8747075">
                <a:moveTo>
                  <a:pt x="0" y="0"/>
                </a:moveTo>
                <a:lnTo>
                  <a:pt x="10762620" y="0"/>
                </a:lnTo>
                <a:lnTo>
                  <a:pt x="10762620" y="8747076"/>
                </a:lnTo>
                <a:lnTo>
                  <a:pt x="0" y="8747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58663">
            <a:off x="1457575" y="7527072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3011" y="723900"/>
            <a:ext cx="7874262" cy="1129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7500" dirty="0">
                <a:solidFill>
                  <a:srgbClr val="000000"/>
                </a:solidFill>
                <a:latin typeface="Montserrat Classic Bold"/>
              </a:rPr>
              <a:t>OVERVIEW</a:t>
            </a:r>
          </a:p>
        </p:txBody>
      </p:sp>
      <p:sp>
        <p:nvSpPr>
          <p:cNvPr id="9" name="Google Shape;63;p14">
            <a:extLst>
              <a:ext uri="{FF2B5EF4-FFF2-40B4-BE49-F238E27FC236}">
                <a16:creationId xmlns:a16="http://schemas.microsoft.com/office/drawing/2014/main" id="{CDFB6AE0-0D3A-E152-8FA7-C14B57B1D94A}"/>
              </a:ext>
            </a:extLst>
          </p:cNvPr>
          <p:cNvSpPr txBox="1">
            <a:spLocks/>
          </p:cNvSpPr>
          <p:nvPr/>
        </p:nvSpPr>
        <p:spPr>
          <a:xfrm>
            <a:off x="833010" y="1881405"/>
            <a:ext cx="8441235" cy="5929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A lot of people seek to travel in a group but find it difficult to get the right partners.</a:t>
            </a:r>
          </a:p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In our modern technological world, a </a:t>
            </a:r>
            <a:r>
              <a:rPr lang="en-US" sz="4000" dirty="0"/>
              <a:t>digital-social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solution is </a:t>
            </a:r>
            <a:r>
              <a:rPr lang="en-US" sz="4000" dirty="0"/>
              <a:t>a must</a:t>
            </a:r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This is where </a:t>
            </a:r>
            <a:r>
              <a:rPr lang="en-US" sz="4000" i="1" dirty="0">
                <a:solidFill>
                  <a:schemeClr val="tx1">
                    <a:lumMod val="95000"/>
                  </a:schemeClr>
                </a:solidFill>
              </a:rPr>
              <a:t>LetsGo </a:t>
            </a:r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comes into the picture.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</a:pPr>
            <a:endParaRPr lang="en-US" sz="30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B31AB50-6E36-61EF-0E8D-5A29ABBF2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3009" y="492176"/>
            <a:ext cx="8593635" cy="5373045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D548B06-658A-A126-3351-C54D832F4899}"/>
              </a:ext>
            </a:extLst>
          </p:cNvPr>
          <p:cNvSpPr txBox="1"/>
          <p:nvPr/>
        </p:nvSpPr>
        <p:spPr>
          <a:xfrm>
            <a:off x="8660290" y="9702225"/>
            <a:ext cx="838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2</a:t>
            </a:r>
            <a:endParaRPr lang="he-IL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348708" y="-625378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6530576" y="6824270"/>
            <a:ext cx="2434030" cy="2434030"/>
          </a:xfrm>
          <a:custGeom>
            <a:avLst/>
            <a:gdLst/>
            <a:ahLst/>
            <a:cxnLst/>
            <a:rect l="l" t="t" r="r" b="b"/>
            <a:pathLst>
              <a:path w="2434030" h="2434030">
                <a:moveTo>
                  <a:pt x="0" y="0"/>
                </a:moveTo>
                <a:lnTo>
                  <a:pt x="2434031" y="0"/>
                </a:lnTo>
                <a:lnTo>
                  <a:pt x="2434031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67860" y="5508113"/>
            <a:ext cx="9869980" cy="9869980"/>
          </a:xfrm>
          <a:custGeom>
            <a:avLst/>
            <a:gdLst/>
            <a:ahLst/>
            <a:cxnLst/>
            <a:rect l="l" t="t" r="r" b="b"/>
            <a:pathLst>
              <a:path w="9869980" h="986998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8600" y="0"/>
            <a:ext cx="5701200" cy="1091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Montserrat Classic Bold"/>
              </a:rPr>
              <a:t>THE PROBLEM</a:t>
            </a:r>
          </a:p>
        </p:txBody>
      </p:sp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1CB10905-AAE9-A89C-7587-B65B51E6835C}"/>
              </a:ext>
            </a:extLst>
          </p:cNvPr>
          <p:cNvSpPr txBox="1">
            <a:spLocks/>
          </p:cNvSpPr>
          <p:nvPr/>
        </p:nvSpPr>
        <p:spPr>
          <a:xfrm>
            <a:off x="0" y="1367231"/>
            <a:ext cx="8673000" cy="4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0"/>
              </a:spcBef>
              <a:buSzPts val="1800"/>
              <a:buFont typeface="Arial" pitchFamily="34" charset="0"/>
              <a:buChar char="●"/>
            </a:pPr>
            <a:r>
              <a:rPr lang="en-US" sz="3600" dirty="0"/>
              <a:t>Individuals struggle to find like-minded travel buddies.</a:t>
            </a:r>
          </a:p>
          <a:p>
            <a:pPr marL="457200">
              <a:spcBef>
                <a:spcPts val="1200"/>
              </a:spcBef>
              <a:buSzPts val="1800"/>
              <a:buFont typeface="Arial" pitchFamily="34" charset="0"/>
              <a:buChar char="●"/>
            </a:pPr>
            <a:r>
              <a:rPr lang="en-US" sz="3600" dirty="0"/>
              <a:t>Missed opportunities for shared experiences.</a:t>
            </a:r>
          </a:p>
          <a:p>
            <a:pPr marL="457200">
              <a:spcBef>
                <a:spcPts val="1200"/>
              </a:spcBef>
              <a:buSzPts val="1800"/>
              <a:buFont typeface="Arial" pitchFamily="34" charset="0"/>
              <a:buChar char="●"/>
            </a:pPr>
            <a:r>
              <a:rPr lang="en-US" sz="3600" dirty="0"/>
              <a:t>Safety concerns.</a:t>
            </a:r>
          </a:p>
          <a:p>
            <a:pPr marL="457200">
              <a:spcBef>
                <a:spcPts val="1200"/>
              </a:spcBef>
              <a:buSzPts val="1800"/>
              <a:buFont typeface="Arial" pitchFamily="34" charset="0"/>
              <a:buChar char="●"/>
            </a:pPr>
            <a:r>
              <a:rPr lang="en-US" sz="3600" dirty="0"/>
              <a:t>Lack of a dedicated platform.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67644F3E-487F-42BA-59FE-62C235717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606" y="7409578"/>
            <a:ext cx="6730370" cy="2111310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07E19CB1-5F1C-E113-3934-80C0A1D62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798" y="4413744"/>
            <a:ext cx="6730371" cy="2188738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DFDDF803-441C-D4B9-95CC-322F9F348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0321" y="676648"/>
            <a:ext cx="7313327" cy="2930000"/>
          </a:xfrm>
          <a:prstGeom prst="rect">
            <a:avLst/>
          </a:prstGeom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5BCA05-6D3E-E67B-80F3-C460471D33D1}"/>
              </a:ext>
            </a:extLst>
          </p:cNvPr>
          <p:cNvSpPr txBox="1"/>
          <p:nvPr/>
        </p:nvSpPr>
        <p:spPr>
          <a:xfrm>
            <a:off x="8636715" y="9702225"/>
            <a:ext cx="838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3</a:t>
            </a:r>
            <a:endParaRPr lang="he-IL" sz="32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6A6B81F-A2FA-195E-CA33-D6C0F0D2B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5444" y="5981612"/>
            <a:ext cx="5145767" cy="36672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8431" y="538109"/>
            <a:ext cx="806731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latin typeface="Montserrat Classic Bold"/>
              </a:rPr>
              <a:t>TARGET MARKET</a:t>
            </a:r>
          </a:p>
        </p:txBody>
      </p:sp>
      <p:sp>
        <p:nvSpPr>
          <p:cNvPr id="36" name="Freeform 36"/>
          <p:cNvSpPr/>
          <p:nvPr/>
        </p:nvSpPr>
        <p:spPr>
          <a:xfrm rot="2700000" flipH="1" flipV="1">
            <a:off x="10168747" y="-5197216"/>
            <a:ext cx="12789569" cy="10394432"/>
          </a:xfrm>
          <a:custGeom>
            <a:avLst/>
            <a:gdLst/>
            <a:ahLst/>
            <a:cxnLst/>
            <a:rect l="l" t="t" r="r" b="b"/>
            <a:pathLst>
              <a:path w="12789569" h="10394432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7643211">
            <a:off x="-2385201" y="6220695"/>
            <a:ext cx="9797381" cy="9797381"/>
          </a:xfrm>
          <a:custGeom>
            <a:avLst/>
            <a:gdLst/>
            <a:ahLst/>
            <a:cxnLst/>
            <a:rect l="l" t="t" r="r" b="b"/>
            <a:pathLst>
              <a:path w="9797381" h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Google Shape;76;p16">
            <a:extLst>
              <a:ext uri="{FF2B5EF4-FFF2-40B4-BE49-F238E27FC236}">
                <a16:creationId xmlns:a16="http://schemas.microsoft.com/office/drawing/2014/main" id="{4DAF1292-47D4-BA53-0D46-FEA47569B0E4}"/>
              </a:ext>
            </a:extLst>
          </p:cNvPr>
          <p:cNvSpPr txBox="1">
            <a:spLocks/>
          </p:cNvSpPr>
          <p:nvPr/>
        </p:nvSpPr>
        <p:spPr>
          <a:xfrm>
            <a:off x="768900" y="2066902"/>
            <a:ext cx="8375100" cy="4179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0"/>
              </a:spcBef>
              <a:buSzPts val="1800"/>
              <a:buFont typeface="Arial" pitchFamily="34" charset="0"/>
              <a:buChar char="●"/>
            </a:pPr>
            <a:r>
              <a:rPr lang="en-US" sz="4000" dirty="0"/>
              <a:t>Group travelers</a:t>
            </a:r>
          </a:p>
          <a:p>
            <a:pPr marL="457200">
              <a:spcBef>
                <a:spcPts val="1200"/>
              </a:spcBef>
              <a:buSzPts val="1800"/>
              <a:buFont typeface="Arial" pitchFamily="34" charset="0"/>
              <a:buChar char="●"/>
            </a:pPr>
            <a:r>
              <a:rPr lang="en-US" sz="4000" dirty="0"/>
              <a:t>Adventurers</a:t>
            </a:r>
          </a:p>
          <a:p>
            <a:pPr marL="457200">
              <a:spcBef>
                <a:spcPts val="1200"/>
              </a:spcBef>
              <a:buSzPts val="1800"/>
              <a:buFont typeface="Arial" pitchFamily="34" charset="0"/>
              <a:buChar char="●"/>
            </a:pPr>
            <a:r>
              <a:rPr lang="en-US" sz="4000" dirty="0"/>
              <a:t>Solo travelers</a:t>
            </a:r>
          </a:p>
          <a:p>
            <a:pPr marL="457200">
              <a:spcBef>
                <a:spcPts val="1200"/>
              </a:spcBef>
              <a:buSzPts val="1800"/>
              <a:buFont typeface="Arial" pitchFamily="34" charset="0"/>
              <a:buChar char="●"/>
            </a:pPr>
            <a:r>
              <a:rPr lang="en-US" sz="4000" dirty="0"/>
              <a:t>Travel enthusiasts</a:t>
            </a:r>
          </a:p>
        </p:txBody>
      </p: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22755B28-3043-B507-FEC5-617D83D3A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0" y="6541937"/>
            <a:ext cx="6071275" cy="3428833"/>
          </a:xfrm>
          <a:prstGeom prst="rect">
            <a:avLst/>
          </a:prstGeom>
        </p:spPr>
      </p:pic>
      <p:pic>
        <p:nvPicPr>
          <p:cNvPr id="42" name="תמונה 41">
            <a:extLst>
              <a:ext uri="{FF2B5EF4-FFF2-40B4-BE49-F238E27FC236}">
                <a16:creationId xmlns:a16="http://schemas.microsoft.com/office/drawing/2014/main" id="{B56C86C4-28A5-ABE8-8751-01BD283CA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2538241"/>
            <a:ext cx="5638800" cy="3428833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0209EFE-22C7-2922-183B-31E48E9DC7EC}"/>
              </a:ext>
            </a:extLst>
          </p:cNvPr>
          <p:cNvSpPr txBox="1"/>
          <p:nvPr/>
        </p:nvSpPr>
        <p:spPr>
          <a:xfrm>
            <a:off x="8638572" y="9702225"/>
            <a:ext cx="838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4</a:t>
            </a:r>
            <a:endParaRPr lang="he-IL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99540">
            <a:off x="-2867334" y="-4361769"/>
            <a:ext cx="12335518" cy="12335518"/>
          </a:xfrm>
          <a:custGeom>
            <a:avLst/>
            <a:gdLst/>
            <a:ahLst/>
            <a:cxnLst/>
            <a:rect l="l" t="t" r="r" b="b"/>
            <a:pathLst>
              <a:path w="12335518" h="12335518">
                <a:moveTo>
                  <a:pt x="0" y="0"/>
                </a:moveTo>
                <a:lnTo>
                  <a:pt x="12335518" y="0"/>
                </a:lnTo>
                <a:lnTo>
                  <a:pt x="12335518" y="12335518"/>
                </a:lnTo>
                <a:lnTo>
                  <a:pt x="0" y="12335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6270936" y="1476190"/>
            <a:ext cx="10511311" cy="10511311"/>
          </a:xfrm>
          <a:custGeom>
            <a:avLst/>
            <a:gdLst/>
            <a:ahLst/>
            <a:cxnLst/>
            <a:rect l="l" t="t" r="r" b="b"/>
            <a:pathLst>
              <a:path w="10511311" h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7096" y="288868"/>
            <a:ext cx="5960895" cy="1091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Montserrat Classic Bold"/>
              </a:rPr>
              <a:t>THE SOLUTION</a:t>
            </a:r>
          </a:p>
        </p:txBody>
      </p:sp>
      <p:sp>
        <p:nvSpPr>
          <p:cNvPr id="12" name="Freeform 12"/>
          <p:cNvSpPr/>
          <p:nvPr/>
        </p:nvSpPr>
        <p:spPr>
          <a:xfrm rot="268860">
            <a:off x="485164" y="1632315"/>
            <a:ext cx="6484275" cy="1108222"/>
          </a:xfrm>
          <a:custGeom>
            <a:avLst/>
            <a:gdLst/>
            <a:ahLst/>
            <a:cxnLst/>
            <a:rect l="l" t="t" r="r" b="b"/>
            <a:pathLst>
              <a:path w="6484275" h="1108222">
                <a:moveTo>
                  <a:pt x="0" y="0"/>
                </a:moveTo>
                <a:lnTo>
                  <a:pt x="6484275" y="0"/>
                </a:lnTo>
                <a:lnTo>
                  <a:pt x="6484275" y="1108222"/>
                </a:lnTo>
                <a:lnTo>
                  <a:pt x="0" y="1108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68D1CEE-0FF8-C63D-0212-6DBFF6A35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769" y="1606050"/>
            <a:ext cx="1932032" cy="277219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EC57DC5-7872-D5A4-67C2-39E4193DE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538" y="7052288"/>
            <a:ext cx="4645463" cy="2527679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59A3906-094B-3A45-7EE9-6EF08EACB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5393086"/>
            <a:ext cx="6169671" cy="730280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0E38A02-B06A-58CD-AD83-940C6BEB58D4}"/>
              </a:ext>
            </a:extLst>
          </p:cNvPr>
          <p:cNvSpPr txBox="1"/>
          <p:nvPr/>
        </p:nvSpPr>
        <p:spPr>
          <a:xfrm>
            <a:off x="8667801" y="9702225"/>
            <a:ext cx="838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5</a:t>
            </a:r>
            <a:endParaRPr lang="he-IL" sz="3200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678AD8EA-ECA0-66BF-F691-BC6F9F9ABC38}"/>
              </a:ext>
            </a:extLst>
          </p:cNvPr>
          <p:cNvSpPr txBox="1"/>
          <p:nvPr/>
        </p:nvSpPr>
        <p:spPr>
          <a:xfrm>
            <a:off x="9682535" y="1976484"/>
            <a:ext cx="8052209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- Search by parameters: shared interests, travel preferences, and destination preferences.</a:t>
            </a:r>
          </a:p>
          <a:p>
            <a:endParaRPr lang="he-IL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1AA37E84-B8EF-0739-41A4-249E68495528}"/>
              </a:ext>
            </a:extLst>
          </p:cNvPr>
          <p:cNvSpPr txBox="1"/>
          <p:nvPr/>
        </p:nvSpPr>
        <p:spPr>
          <a:xfrm>
            <a:off x="9682535" y="5019562"/>
            <a:ext cx="5878904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- Interaction: profiles, chat, comments, likes.</a:t>
            </a:r>
            <a:endParaRPr lang="he-IL" sz="3600" dirty="0"/>
          </a:p>
          <a:p>
            <a:endParaRPr lang="he-IL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A76102A7-E10B-7A07-AC83-A6259C38B2AD}"/>
              </a:ext>
            </a:extLst>
          </p:cNvPr>
          <p:cNvSpPr txBox="1"/>
          <p:nvPr/>
        </p:nvSpPr>
        <p:spPr>
          <a:xfrm>
            <a:off x="9559298" y="7123376"/>
            <a:ext cx="616967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600" dirty="0"/>
              <a:t>- </a:t>
            </a:r>
            <a:r>
              <a:rPr lang="en-US" sz="3600" dirty="0"/>
              <a:t> </a:t>
            </a:r>
            <a:r>
              <a:rPr lang="he-IL" sz="3600" dirty="0"/>
              <a:t>D</a:t>
            </a:r>
            <a:r>
              <a:rPr lang="en-US" sz="3600" dirty="0"/>
              <a:t>edicated platform for finding travel partners.</a:t>
            </a:r>
            <a:endParaRPr lang="he-IL" sz="3600" b="0" i="0" dirty="0">
              <a:solidFill>
                <a:srgbClr val="FFFFFF"/>
              </a:solidFill>
              <a:effectLst/>
              <a:latin typeface="Google Sans"/>
            </a:endParaRPr>
          </a:p>
          <a:p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60331AF9-5294-3952-6C47-8BB79B0CCAFF}"/>
              </a:ext>
            </a:extLst>
          </p:cNvPr>
          <p:cNvSpPr txBox="1"/>
          <p:nvPr/>
        </p:nvSpPr>
        <p:spPr>
          <a:xfrm>
            <a:off x="9559298" y="373312"/>
            <a:ext cx="8052209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b="1" i="1" dirty="0"/>
              <a:t>Centralized Online Platform:</a:t>
            </a:r>
          </a:p>
          <a:p>
            <a:endParaRPr lang="he-IL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43958">
            <a:off x="-3352800" y="4379009"/>
            <a:ext cx="10444938" cy="11358781"/>
          </a:xfrm>
          <a:custGeom>
            <a:avLst/>
            <a:gdLst/>
            <a:ahLst/>
            <a:cxnLst/>
            <a:rect l="l" t="t" r="r" b="b"/>
            <a:pathLst>
              <a:path w="10444938" h="11358781">
                <a:moveTo>
                  <a:pt x="0" y="0"/>
                </a:moveTo>
                <a:lnTo>
                  <a:pt x="10444938" y="0"/>
                </a:lnTo>
                <a:lnTo>
                  <a:pt x="10444938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960833" y="736831"/>
            <a:ext cx="17398216" cy="1669673"/>
          </a:xfrm>
          <a:custGeom>
            <a:avLst/>
            <a:gdLst/>
            <a:ahLst/>
            <a:cxnLst/>
            <a:rect l="l" t="t" r="r" b="b"/>
            <a:pathLst>
              <a:path w="16848517" h="1669673">
                <a:moveTo>
                  <a:pt x="16848517" y="0"/>
                </a:moveTo>
                <a:lnTo>
                  <a:pt x="0" y="0"/>
                </a:lnTo>
                <a:lnTo>
                  <a:pt x="0" y="1669673"/>
                </a:lnTo>
                <a:lnTo>
                  <a:pt x="16848517" y="1669673"/>
                </a:lnTo>
                <a:lnTo>
                  <a:pt x="16848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90800" y="1095716"/>
            <a:ext cx="1205328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69"/>
              </a:lnSpc>
            </a:pPr>
            <a:r>
              <a:rPr lang="en-US" sz="6999" dirty="0">
                <a:solidFill>
                  <a:srgbClr val="FFFFFF"/>
                </a:solidFill>
                <a:latin typeface="Montserrat Classic Bold"/>
              </a:rPr>
              <a:t>LETSGO’S ARCHITECTURE</a:t>
            </a:r>
          </a:p>
        </p:txBody>
      </p:sp>
      <p:pic>
        <p:nvPicPr>
          <p:cNvPr id="18" name="Google Shape;94;p19">
            <a:extLst>
              <a:ext uri="{FF2B5EF4-FFF2-40B4-BE49-F238E27FC236}">
                <a16:creationId xmlns:a16="http://schemas.microsoft.com/office/drawing/2014/main" id="{B3981669-8722-4A1A-23F9-1F5D1CCA5F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800" y="2857500"/>
            <a:ext cx="16154400" cy="57017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556D3B0-2350-5BE6-39F5-29F237CB5506}"/>
              </a:ext>
            </a:extLst>
          </p:cNvPr>
          <p:cNvSpPr txBox="1"/>
          <p:nvPr/>
        </p:nvSpPr>
        <p:spPr>
          <a:xfrm>
            <a:off x="8724900" y="9702225"/>
            <a:ext cx="838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6</a:t>
            </a:r>
            <a:endParaRPr lang="he-IL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 rot="-10800000">
            <a:off x="1034954" y="1028700"/>
            <a:ext cx="7209218" cy="4942481"/>
            <a:chOff x="0" y="0"/>
            <a:chExt cx="6350000" cy="4353420"/>
          </a:xfrm>
        </p:grpSpPr>
        <p:sp>
          <p:nvSpPr>
            <p:cNvPr id="31" name="Freeform 31"/>
            <p:cNvSpPr/>
            <p:nvPr/>
          </p:nvSpPr>
          <p:spPr>
            <a:xfrm>
              <a:off x="0" y="82550"/>
              <a:ext cx="6350000" cy="4269601"/>
            </a:xfrm>
            <a:custGeom>
              <a:avLst/>
              <a:gdLst/>
              <a:ahLst/>
              <a:cxnLst/>
              <a:rect l="l" t="t" r="r" b="b"/>
              <a:pathLst>
                <a:path w="6350000" h="4269601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4269601"/>
                  </a:lnTo>
                  <a:lnTo>
                    <a:pt x="6350000" y="4269601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34" name="Freeform 34"/>
          <p:cNvSpPr/>
          <p:nvPr/>
        </p:nvSpPr>
        <p:spPr>
          <a:xfrm rot="-1039447">
            <a:off x="16879310" y="2880993"/>
            <a:ext cx="10714577" cy="10714577"/>
          </a:xfrm>
          <a:custGeom>
            <a:avLst/>
            <a:gdLst/>
            <a:ahLst/>
            <a:cxnLst/>
            <a:rect l="l" t="t" r="r" b="b"/>
            <a:pathLst>
              <a:path w="10714577" h="10714577">
                <a:moveTo>
                  <a:pt x="0" y="0"/>
                </a:moveTo>
                <a:lnTo>
                  <a:pt x="10714577" y="0"/>
                </a:lnTo>
                <a:lnTo>
                  <a:pt x="10714577" y="10714577"/>
                </a:lnTo>
                <a:lnTo>
                  <a:pt x="0" y="10714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 rot="-5400000">
            <a:off x="3688278" y="4702406"/>
            <a:ext cx="1896316" cy="7215472"/>
            <a:chOff x="0" y="0"/>
            <a:chExt cx="1243904" cy="473304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43904" cy="4733047"/>
            </a:xfrm>
            <a:custGeom>
              <a:avLst/>
              <a:gdLst/>
              <a:ahLst/>
              <a:cxnLst/>
              <a:rect l="l" t="t" r="r" b="b"/>
              <a:pathLst>
                <a:path w="1243904" h="4733047">
                  <a:moveTo>
                    <a:pt x="1080074" y="0"/>
                  </a:moveTo>
                  <a:lnTo>
                    <a:pt x="0" y="0"/>
                  </a:lnTo>
                  <a:lnTo>
                    <a:pt x="0" y="4733047"/>
                  </a:lnTo>
                  <a:lnTo>
                    <a:pt x="76200" y="4733047"/>
                  </a:lnTo>
                  <a:lnTo>
                    <a:pt x="76200" y="76200"/>
                  </a:lnTo>
                  <a:lnTo>
                    <a:pt x="1243904" y="76200"/>
                  </a:lnTo>
                  <a:lnTo>
                    <a:pt x="1243904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516979" y="1028700"/>
            <a:ext cx="6033056" cy="237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latin typeface="Montserrat Classic Bold"/>
              </a:rPr>
              <a:t>LETSGO’S ALGORITHM</a:t>
            </a:r>
          </a:p>
        </p:txBody>
      </p:sp>
      <p:sp>
        <p:nvSpPr>
          <p:cNvPr id="47" name="Google Shape;100;p20">
            <a:extLst>
              <a:ext uri="{FF2B5EF4-FFF2-40B4-BE49-F238E27FC236}">
                <a16:creationId xmlns:a16="http://schemas.microsoft.com/office/drawing/2014/main" id="{FE07A73C-4380-9B52-295F-AFE936566B1A}"/>
              </a:ext>
            </a:extLst>
          </p:cNvPr>
          <p:cNvSpPr txBox="1">
            <a:spLocks/>
          </p:cNvSpPr>
          <p:nvPr/>
        </p:nvSpPr>
        <p:spPr>
          <a:xfrm>
            <a:off x="8563162" y="647700"/>
            <a:ext cx="6938501" cy="87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-US" sz="4800" dirty="0"/>
              <a:t>Connect travelers with their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/>
              <a:t>ideal travel Companions, based on: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-US" sz="4800" dirty="0"/>
              <a:t>Destination, Traveling dates, Budget, Desired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/>
              <a:t>activities, Personality traits, etc.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854B4F0-797E-B530-AA02-69BE128DF147}"/>
              </a:ext>
            </a:extLst>
          </p:cNvPr>
          <p:cNvSpPr txBox="1"/>
          <p:nvPr/>
        </p:nvSpPr>
        <p:spPr>
          <a:xfrm>
            <a:off x="8724900" y="9702225"/>
            <a:ext cx="838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7</a:t>
            </a:r>
            <a:endParaRPr lang="he-IL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33938">
            <a:off x="8102525" y="-1178810"/>
            <a:ext cx="17455984" cy="17455984"/>
          </a:xfrm>
          <a:custGeom>
            <a:avLst/>
            <a:gdLst/>
            <a:ahLst/>
            <a:cxnLst/>
            <a:rect l="l" t="t" r="r" b="b"/>
            <a:pathLst>
              <a:path w="17455984" h="17455984">
                <a:moveTo>
                  <a:pt x="0" y="0"/>
                </a:moveTo>
                <a:lnTo>
                  <a:pt x="17455984" y="0"/>
                </a:lnTo>
                <a:lnTo>
                  <a:pt x="17455984" y="17455984"/>
                </a:lnTo>
                <a:lnTo>
                  <a:pt x="0" y="1745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3915" y="250277"/>
            <a:ext cx="7928998" cy="217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09"/>
              </a:lnSpc>
            </a:pPr>
            <a:r>
              <a:rPr lang="en-US" sz="6999" dirty="0">
                <a:solidFill>
                  <a:srgbClr val="000000"/>
                </a:solidFill>
                <a:latin typeface="Montserrat Classic Bold"/>
              </a:rPr>
              <a:t>MARKET COMPETITION</a:t>
            </a:r>
          </a:p>
        </p:txBody>
      </p:sp>
      <p:grpSp>
        <p:nvGrpSpPr>
          <p:cNvPr id="12" name="Group 12"/>
          <p:cNvGrpSpPr/>
          <p:nvPr/>
        </p:nvGrpSpPr>
        <p:grpSpPr>
          <a:xfrm rot="-2161630">
            <a:off x="-3411004" y="8298540"/>
            <a:ext cx="11806013" cy="1014579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Google Shape;106;p21">
            <a:extLst>
              <a:ext uri="{FF2B5EF4-FFF2-40B4-BE49-F238E27FC236}">
                <a16:creationId xmlns:a16="http://schemas.microsoft.com/office/drawing/2014/main" id="{1279223E-35F1-A47A-D35A-FF70F7FD44ED}"/>
              </a:ext>
            </a:extLst>
          </p:cNvPr>
          <p:cNvSpPr txBox="1">
            <a:spLocks/>
          </p:cNvSpPr>
          <p:nvPr/>
        </p:nvSpPr>
        <p:spPr>
          <a:xfrm>
            <a:off x="201925" y="2552700"/>
            <a:ext cx="6839081" cy="5996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3000" b="1" dirty="0"/>
              <a:t>Facebook</a:t>
            </a:r>
            <a:r>
              <a:rPr lang="en-US" sz="3000" dirty="0"/>
              <a:t> - Limited visibility and search options, engagement and response rates.</a:t>
            </a:r>
          </a:p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endParaRPr lang="en-US" sz="3000" dirty="0"/>
          </a:p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3000" b="1" dirty="0"/>
              <a:t>WorkAway</a:t>
            </a:r>
            <a:r>
              <a:rPr lang="en-US" sz="3000" dirty="0"/>
              <a:t> - Not a community, limited availability.</a:t>
            </a:r>
          </a:p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endParaRPr lang="en-US" sz="3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</a:pPr>
            <a:r>
              <a:rPr lang="en-US" sz="3000" b="1" dirty="0"/>
              <a:t>Couchsurfing</a:t>
            </a:r>
            <a:r>
              <a:rPr lang="en-US" sz="3000" dirty="0"/>
              <a:t> - Connect with locals, stay with locals and host travelers, explore local social events.</a:t>
            </a:r>
          </a:p>
        </p:txBody>
      </p:sp>
      <p:graphicFrame>
        <p:nvGraphicFramePr>
          <p:cNvPr id="21" name="טבלה 21">
            <a:extLst>
              <a:ext uri="{FF2B5EF4-FFF2-40B4-BE49-F238E27FC236}">
                <a16:creationId xmlns:a16="http://schemas.microsoft.com/office/drawing/2014/main" id="{8C4E575A-9969-4A07-4B8A-1E13CB1C2D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1283694"/>
              </p:ext>
            </p:extLst>
          </p:nvPr>
        </p:nvGraphicFramePr>
        <p:xfrm>
          <a:off x="9115424" y="3467100"/>
          <a:ext cx="9139060" cy="5273817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827812">
                  <a:extLst>
                    <a:ext uri="{9D8B030D-6E8A-4147-A177-3AD203B41FA5}">
                      <a16:colId xmlns:a16="http://schemas.microsoft.com/office/drawing/2014/main" val="651864217"/>
                    </a:ext>
                  </a:extLst>
                </a:gridCol>
                <a:gridCol w="1827812">
                  <a:extLst>
                    <a:ext uri="{9D8B030D-6E8A-4147-A177-3AD203B41FA5}">
                      <a16:colId xmlns:a16="http://schemas.microsoft.com/office/drawing/2014/main" val="1542484621"/>
                    </a:ext>
                  </a:extLst>
                </a:gridCol>
                <a:gridCol w="1827812">
                  <a:extLst>
                    <a:ext uri="{9D8B030D-6E8A-4147-A177-3AD203B41FA5}">
                      <a16:colId xmlns:a16="http://schemas.microsoft.com/office/drawing/2014/main" val="2968500036"/>
                    </a:ext>
                  </a:extLst>
                </a:gridCol>
                <a:gridCol w="1827812">
                  <a:extLst>
                    <a:ext uri="{9D8B030D-6E8A-4147-A177-3AD203B41FA5}">
                      <a16:colId xmlns:a16="http://schemas.microsoft.com/office/drawing/2014/main" val="3518990542"/>
                    </a:ext>
                  </a:extLst>
                </a:gridCol>
                <a:gridCol w="1827812">
                  <a:extLst>
                    <a:ext uri="{9D8B030D-6E8A-4147-A177-3AD203B41FA5}">
                      <a16:colId xmlns:a16="http://schemas.microsoft.com/office/drawing/2014/main" val="3776349211"/>
                    </a:ext>
                  </a:extLst>
                </a:gridCol>
              </a:tblGrid>
              <a:tr h="140445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165495"/>
                  </a:ext>
                </a:extLst>
              </a:tr>
              <a:tr h="129442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600" dirty="0"/>
                        <a:t>Community</a:t>
                      </a:r>
                      <a:endParaRPr lang="he-IL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917674"/>
                  </a:ext>
                </a:extLst>
              </a:tr>
              <a:tr h="129442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600" dirty="0"/>
                        <a:t>Availability</a:t>
                      </a:r>
                      <a:endParaRPr lang="he-IL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80888"/>
                  </a:ext>
                </a:extLst>
              </a:tr>
              <a:tr h="1280527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600" dirty="0"/>
                        <a:t>Search by Travel-Preferences</a:t>
                      </a:r>
                      <a:endParaRPr lang="he-IL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50703"/>
                  </a:ext>
                </a:extLst>
              </a:tr>
            </a:tbl>
          </a:graphicData>
        </a:graphic>
      </p:graphicFrame>
      <p:pic>
        <p:nvPicPr>
          <p:cNvPr id="18" name="תמונה 17">
            <a:extLst>
              <a:ext uri="{FF2B5EF4-FFF2-40B4-BE49-F238E27FC236}">
                <a16:creationId xmlns:a16="http://schemas.microsoft.com/office/drawing/2014/main" id="{18342176-FE18-3EFB-4302-340088182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7047" y="3516993"/>
            <a:ext cx="1818253" cy="1329096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D9AB15FC-D717-5EBB-A32E-7380A6861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2622" y="3496226"/>
            <a:ext cx="1839209" cy="137899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F00C2110-D586-C3AC-445F-B9E920505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1832" y="3496226"/>
            <a:ext cx="1784398" cy="1349863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2020D58A-79B3-695B-A5FC-977EBF249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2598" y="3483334"/>
            <a:ext cx="1880980" cy="1378990"/>
          </a:xfrm>
          <a:prstGeom prst="rect">
            <a:avLst/>
          </a:prstGeom>
        </p:spPr>
      </p:pic>
      <p:pic>
        <p:nvPicPr>
          <p:cNvPr id="39" name="גרפיקה 38" descr="תיבת סימון עם v עם מילוי מלא">
            <a:extLst>
              <a:ext uri="{FF2B5EF4-FFF2-40B4-BE49-F238E27FC236}">
                <a16:creationId xmlns:a16="http://schemas.microsoft.com/office/drawing/2014/main" id="{012C924C-7806-445F-2A2E-7AA3432EF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73301" y="4935730"/>
            <a:ext cx="1038620" cy="1038620"/>
          </a:xfrm>
          <a:prstGeom prst="rect">
            <a:avLst/>
          </a:prstGeom>
        </p:spPr>
      </p:pic>
      <p:pic>
        <p:nvPicPr>
          <p:cNvPr id="42" name="גרפיקה 41" descr="תיבת סימון עם v עם מילוי מלא">
            <a:extLst>
              <a:ext uri="{FF2B5EF4-FFF2-40B4-BE49-F238E27FC236}">
                <a16:creationId xmlns:a16="http://schemas.microsoft.com/office/drawing/2014/main" id="{102BAE0D-3B25-F5DD-8C35-DC09C5E74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48200" y="6274193"/>
            <a:ext cx="1038620" cy="1038620"/>
          </a:xfrm>
          <a:prstGeom prst="rect">
            <a:avLst/>
          </a:prstGeom>
        </p:spPr>
      </p:pic>
      <p:pic>
        <p:nvPicPr>
          <p:cNvPr id="43" name="גרפיקה 42" descr="תיבת סימון עם v עם מילוי מלא">
            <a:extLst>
              <a:ext uri="{FF2B5EF4-FFF2-40B4-BE49-F238E27FC236}">
                <a16:creationId xmlns:a16="http://schemas.microsoft.com/office/drawing/2014/main" id="{AD60FDFE-A081-2D80-88D6-EB8EA46737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48200" y="7606713"/>
            <a:ext cx="1038620" cy="1038620"/>
          </a:xfrm>
          <a:prstGeom prst="rect">
            <a:avLst/>
          </a:prstGeom>
        </p:spPr>
      </p:pic>
      <p:pic>
        <p:nvPicPr>
          <p:cNvPr id="44" name="גרפיקה 43" descr="תיבת סימון עם v עם מילוי מלא">
            <a:extLst>
              <a:ext uri="{FF2B5EF4-FFF2-40B4-BE49-F238E27FC236}">
                <a16:creationId xmlns:a16="http://schemas.microsoft.com/office/drawing/2014/main" id="{1E6AC756-4E4B-BB8E-A83E-5B41B30FD0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10190" y="4974397"/>
            <a:ext cx="1038620" cy="1038620"/>
          </a:xfrm>
          <a:prstGeom prst="rect">
            <a:avLst/>
          </a:prstGeom>
        </p:spPr>
      </p:pic>
      <p:pic>
        <p:nvPicPr>
          <p:cNvPr id="46" name="גרפיקה 45" descr="סגור עם מילוי מלא">
            <a:extLst>
              <a:ext uri="{FF2B5EF4-FFF2-40B4-BE49-F238E27FC236}">
                <a16:creationId xmlns:a16="http://schemas.microsoft.com/office/drawing/2014/main" id="{281F643E-02A6-1216-D748-F8C25E737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78666" y="6336303"/>
            <a:ext cx="914400" cy="914400"/>
          </a:xfrm>
          <a:prstGeom prst="rect">
            <a:avLst/>
          </a:prstGeom>
        </p:spPr>
      </p:pic>
      <p:pic>
        <p:nvPicPr>
          <p:cNvPr id="47" name="גרפיקה 46" descr="סגור עם מילוי מלא">
            <a:extLst>
              <a:ext uri="{FF2B5EF4-FFF2-40B4-BE49-F238E27FC236}">
                <a16:creationId xmlns:a16="http://schemas.microsoft.com/office/drawing/2014/main" id="{E47DF191-7546-54DF-96A7-CD0C3F14B0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96733" y="5082640"/>
            <a:ext cx="914400" cy="914400"/>
          </a:xfrm>
          <a:prstGeom prst="rect">
            <a:avLst/>
          </a:prstGeom>
        </p:spPr>
      </p:pic>
      <p:pic>
        <p:nvPicPr>
          <p:cNvPr id="48" name="גרפיקה 47" descr="תיבת סימון עם v עם מילוי מלא">
            <a:extLst>
              <a:ext uri="{FF2B5EF4-FFF2-40B4-BE49-F238E27FC236}">
                <a16:creationId xmlns:a16="http://schemas.microsoft.com/office/drawing/2014/main" id="{0C7DC95C-02EA-8D2A-4D30-B13505F2EA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49878" y="7606713"/>
            <a:ext cx="1038620" cy="1038620"/>
          </a:xfrm>
          <a:prstGeom prst="rect">
            <a:avLst/>
          </a:prstGeom>
        </p:spPr>
      </p:pic>
      <p:pic>
        <p:nvPicPr>
          <p:cNvPr id="49" name="גרפיקה 48" descr="תיבת סימון עם v עם מילוי מלא">
            <a:extLst>
              <a:ext uri="{FF2B5EF4-FFF2-40B4-BE49-F238E27FC236}">
                <a16:creationId xmlns:a16="http://schemas.microsoft.com/office/drawing/2014/main" id="{E56A4695-C693-7840-6B08-E66E9CDED7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94189" y="6274193"/>
            <a:ext cx="1038620" cy="1038620"/>
          </a:xfrm>
          <a:prstGeom prst="rect">
            <a:avLst/>
          </a:prstGeom>
        </p:spPr>
      </p:pic>
      <p:pic>
        <p:nvPicPr>
          <p:cNvPr id="50" name="גרפיקה 49" descr="סגור עם מילוי מלא">
            <a:extLst>
              <a:ext uri="{FF2B5EF4-FFF2-40B4-BE49-F238E27FC236}">
                <a16:creationId xmlns:a16="http://schemas.microsoft.com/office/drawing/2014/main" id="{B02876AF-D465-AD90-A2E1-61B71F8523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798535" y="7668823"/>
            <a:ext cx="914400" cy="914400"/>
          </a:xfrm>
          <a:prstGeom prst="rect">
            <a:avLst/>
          </a:prstGeom>
        </p:spPr>
      </p:pic>
      <p:pic>
        <p:nvPicPr>
          <p:cNvPr id="51" name="גרפיקה 50" descr="סגור עם מילוי מלא">
            <a:extLst>
              <a:ext uri="{FF2B5EF4-FFF2-40B4-BE49-F238E27FC236}">
                <a16:creationId xmlns:a16="http://schemas.microsoft.com/office/drawing/2014/main" id="{B7644A77-169A-37AF-4E5A-C670459E84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61149" y="7668823"/>
            <a:ext cx="914400" cy="914400"/>
          </a:xfrm>
          <a:prstGeom prst="rect">
            <a:avLst/>
          </a:prstGeom>
        </p:spPr>
      </p:pic>
      <p:pic>
        <p:nvPicPr>
          <p:cNvPr id="52" name="גרפיקה 51" descr="תיבת סימון עם v עם מילוי מלא">
            <a:extLst>
              <a:ext uri="{FF2B5EF4-FFF2-40B4-BE49-F238E27FC236}">
                <a16:creationId xmlns:a16="http://schemas.microsoft.com/office/drawing/2014/main" id="{91279B76-1B5E-11BC-5421-423B495CB6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99333" y="4974397"/>
            <a:ext cx="1038620" cy="1038620"/>
          </a:xfrm>
          <a:prstGeom prst="rect">
            <a:avLst/>
          </a:prstGeom>
        </p:spPr>
      </p:pic>
      <p:pic>
        <p:nvPicPr>
          <p:cNvPr id="53" name="גרפיקה 52" descr="תיבת סימון עם v עם מילוי מלא">
            <a:extLst>
              <a:ext uri="{FF2B5EF4-FFF2-40B4-BE49-F238E27FC236}">
                <a16:creationId xmlns:a16="http://schemas.microsoft.com/office/drawing/2014/main" id="{F10194E4-3549-1ABE-A3B8-C23A39478A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74232" y="6274193"/>
            <a:ext cx="1038620" cy="1038620"/>
          </a:xfrm>
          <a:prstGeom prst="rect">
            <a:avLst/>
          </a:prstGeom>
        </p:spPr>
      </p:pic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7D49BF5B-DE7D-3C9D-F420-58756FD84B31}"/>
              </a:ext>
            </a:extLst>
          </p:cNvPr>
          <p:cNvSpPr txBox="1"/>
          <p:nvPr/>
        </p:nvSpPr>
        <p:spPr>
          <a:xfrm>
            <a:off x="8724900" y="9702225"/>
            <a:ext cx="838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8</a:t>
            </a:r>
            <a:endParaRPr lang="he-IL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6234585">
            <a:off x="-5855959" y="-3693638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8" y="0"/>
                </a:lnTo>
                <a:lnTo>
                  <a:pt x="15191718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1367623">
            <a:off x="13681433" y="-494601"/>
            <a:ext cx="7424873" cy="13397966"/>
            <a:chOff x="0" y="0"/>
            <a:chExt cx="2458399" cy="4436110"/>
          </a:xfrm>
        </p:grpSpPr>
        <p:sp>
          <p:nvSpPr>
            <p:cNvPr id="6" name="Freeform 6"/>
            <p:cNvSpPr/>
            <p:nvPr/>
          </p:nvSpPr>
          <p:spPr>
            <a:xfrm>
              <a:off x="-59690" y="0"/>
              <a:ext cx="1151680" cy="4436110"/>
            </a:xfrm>
            <a:custGeom>
              <a:avLst/>
              <a:gdLst/>
              <a:ahLst/>
              <a:cxnLst/>
              <a:rect l="l" t="t" r="r" b="b"/>
              <a:pathLst>
                <a:path w="1151680" h="4436110">
                  <a:moveTo>
                    <a:pt x="720090" y="2504440"/>
                  </a:moveTo>
                  <a:cubicBezTo>
                    <a:pt x="1151680" y="1358900"/>
                    <a:pt x="641350" y="843280"/>
                    <a:pt x="461010" y="548640"/>
                  </a:cubicBezTo>
                  <a:cubicBezTo>
                    <a:pt x="195580" y="115570"/>
                    <a:pt x="262890" y="0"/>
                    <a:pt x="262890" y="0"/>
                  </a:cubicBezTo>
                  <a:lnTo>
                    <a:pt x="59690" y="0"/>
                  </a:lnTo>
                  <a:cubicBezTo>
                    <a:pt x="119380" y="441960"/>
                    <a:pt x="1124228" y="1212850"/>
                    <a:pt x="678180" y="2147570"/>
                  </a:cubicBezTo>
                  <a:cubicBezTo>
                    <a:pt x="0" y="3520440"/>
                    <a:pt x="516890" y="4436110"/>
                    <a:pt x="516890" y="4436110"/>
                  </a:cubicBezTo>
                  <a:lnTo>
                    <a:pt x="745490" y="4436110"/>
                  </a:lnTo>
                  <a:cubicBezTo>
                    <a:pt x="745490" y="4436110"/>
                    <a:pt x="185420" y="3768090"/>
                    <a:pt x="720090" y="2504440"/>
                  </a:cubicBezTo>
                  <a:lnTo>
                    <a:pt x="720090" y="2504440"/>
                  </a:lnTo>
                  <a:close/>
                </a:path>
              </a:pathLst>
            </a:custGeom>
            <a:solidFill>
              <a:srgbClr val="314FD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5730" y="0"/>
              <a:ext cx="966260" cy="4436110"/>
            </a:xfrm>
            <a:custGeom>
              <a:avLst/>
              <a:gdLst/>
              <a:ahLst/>
              <a:cxnLst/>
              <a:rect l="l" t="t" r="r" b="b"/>
              <a:pathLst>
                <a:path w="966260" h="4436110">
                  <a:moveTo>
                    <a:pt x="511810" y="3030220"/>
                  </a:moveTo>
                  <a:cubicBezTo>
                    <a:pt x="892810" y="1957070"/>
                    <a:pt x="962036" y="1464310"/>
                    <a:pt x="585470" y="820420"/>
                  </a:cubicBezTo>
                  <a:cubicBezTo>
                    <a:pt x="212090" y="254000"/>
                    <a:pt x="264160" y="0"/>
                    <a:pt x="264160" y="0"/>
                  </a:cubicBezTo>
                  <a:lnTo>
                    <a:pt x="77470" y="0"/>
                  </a:lnTo>
                  <a:cubicBezTo>
                    <a:pt x="77470" y="0"/>
                    <a:pt x="10160" y="115570"/>
                    <a:pt x="275590" y="548640"/>
                  </a:cubicBezTo>
                  <a:cubicBezTo>
                    <a:pt x="455930" y="843280"/>
                    <a:pt x="966260" y="1358900"/>
                    <a:pt x="534670" y="2504440"/>
                  </a:cubicBezTo>
                  <a:cubicBezTo>
                    <a:pt x="0" y="3766820"/>
                    <a:pt x="558800" y="4434840"/>
                    <a:pt x="558800" y="4434840"/>
                  </a:cubicBezTo>
                  <a:lnTo>
                    <a:pt x="830580" y="4434840"/>
                  </a:lnTo>
                  <a:cubicBezTo>
                    <a:pt x="830580" y="4436110"/>
                    <a:pt x="264160" y="3724910"/>
                    <a:pt x="511810" y="303022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37820" y="0"/>
              <a:ext cx="2119309" cy="4436110"/>
            </a:xfrm>
            <a:custGeom>
              <a:avLst/>
              <a:gdLst/>
              <a:ahLst/>
              <a:cxnLst/>
              <a:rect l="l" t="t" r="r" b="b"/>
              <a:pathLst>
                <a:path w="2119309" h="4436110">
                  <a:moveTo>
                    <a:pt x="1207649" y="0"/>
                  </a:moveTo>
                  <a:lnTo>
                    <a:pt x="50800" y="0"/>
                  </a:lnTo>
                  <a:cubicBezTo>
                    <a:pt x="50800" y="0"/>
                    <a:pt x="0" y="254000"/>
                    <a:pt x="372110" y="820420"/>
                  </a:cubicBezTo>
                  <a:cubicBezTo>
                    <a:pt x="748891" y="1463040"/>
                    <a:pt x="679450" y="1957070"/>
                    <a:pt x="298450" y="3030220"/>
                  </a:cubicBezTo>
                  <a:cubicBezTo>
                    <a:pt x="52070" y="3724910"/>
                    <a:pt x="618490" y="4436110"/>
                    <a:pt x="618490" y="4436110"/>
                  </a:cubicBezTo>
                  <a:lnTo>
                    <a:pt x="2119309" y="4436110"/>
                  </a:lnTo>
                  <a:lnTo>
                    <a:pt x="2119309" y="0"/>
                  </a:lnTo>
                  <a:lnTo>
                    <a:pt x="1207649" y="0"/>
                  </a:lnTo>
                  <a:close/>
                </a:path>
              </a:pathLst>
            </a:custGeom>
            <a:solidFill>
              <a:srgbClr val="314FD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56553" y="114300"/>
            <a:ext cx="7824848" cy="111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Montserrat Classic Bold"/>
              </a:rPr>
              <a:t>SUMMARY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550" y="1485900"/>
            <a:ext cx="7402650" cy="803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Our web-based solution offers a specialized and efficient solution for travelers to find companions, promoting community building and enhancing travel experiences.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lang="en-US" sz="4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13;p22">
            <a:extLst>
              <a:ext uri="{FF2B5EF4-FFF2-40B4-BE49-F238E27FC236}">
                <a16:creationId xmlns:a16="http://schemas.microsoft.com/office/drawing/2014/main" id="{65E1A7EA-2119-244C-2347-E04A930CE3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1401" y="-19959"/>
            <a:ext cx="8736046" cy="632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F17E656-414C-F120-B088-6591AFEF82CD}"/>
              </a:ext>
            </a:extLst>
          </p:cNvPr>
          <p:cNvSpPr txBox="1"/>
          <p:nvPr/>
        </p:nvSpPr>
        <p:spPr>
          <a:xfrm>
            <a:off x="8724900" y="9702225"/>
            <a:ext cx="838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9</a:t>
            </a:r>
            <a:endParaRPr lang="he-IL" sz="3200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F379E526-E15B-AFFE-7DDC-9ED6358F7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868" y="4657788"/>
            <a:ext cx="8397241" cy="49203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319</Words>
  <Application>Microsoft Office PowerPoint</Application>
  <PresentationFormat>Custom</PresentationFormat>
  <Paragraphs>57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Pitch Deck</dc:title>
  <dc:creator>Nir Timor</dc:creator>
  <cp:lastModifiedBy>Arad Peer</cp:lastModifiedBy>
  <cp:revision>15</cp:revision>
  <dcterms:created xsi:type="dcterms:W3CDTF">2006-08-16T00:00:00Z</dcterms:created>
  <dcterms:modified xsi:type="dcterms:W3CDTF">2023-08-29T16:37:32Z</dcterms:modified>
  <dc:identifier>DAFoyFq-FmY</dc:identifier>
</cp:coreProperties>
</file>